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79" r:id="rId4"/>
    <p:sldId id="280" r:id="rId5"/>
    <p:sldId id="262" r:id="rId6"/>
    <p:sldId id="265" r:id="rId7"/>
    <p:sldId id="263" r:id="rId8"/>
    <p:sldId id="416" r:id="rId9"/>
    <p:sldId id="413" r:id="rId10"/>
    <p:sldId id="414" r:id="rId11"/>
    <p:sldId id="418" r:id="rId12"/>
    <p:sldId id="41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623"/>
  </p:normalViewPr>
  <p:slideViewPr>
    <p:cSldViewPr snapToGrid="0">
      <p:cViewPr>
        <p:scale>
          <a:sx n="78" d="100"/>
          <a:sy n="78" d="100"/>
        </p:scale>
        <p:origin x="185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64422-8310-C44B-94A4-7D748403245D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99842-8796-A748-8FCC-155638B3F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99842-8796-A748-8FCC-155638B3FB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0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D42D-F985-FB44-962B-95F19E7E515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80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D42D-F985-FB44-962B-95F19E7E515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16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D42D-F985-FB44-962B-95F19E7E515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91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D42D-F985-FB44-962B-95F19E7E515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3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C18EE-73C2-2148-BB06-D04C70DC637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75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99842-8796-A748-8FCC-155638B3FB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05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D42D-F985-FB44-962B-95F19E7E515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81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293A-6930-B2AF-286B-073B7D9E1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22EB7-35BC-F91E-8E0B-47C1F9890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30BDE-D052-B32B-96F5-4F4FB725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25AE9-56FB-C484-289E-81451DD4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FDC8F-8F50-102B-D658-571F36B7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15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5FAD5-BFC8-DC73-CF32-837BC65E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4A54F-1146-0667-A250-A60F74C25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95D36-EEA6-5CC0-E9F9-9DF05725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EFB4E-2C69-3C69-AC4D-1A32100C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C1C91-391A-6EEF-3690-C3104F99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6F497-7BBF-A86D-0B5F-88736B5A9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987E2-42EA-C74A-0E27-1A71D8713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13D29-F0D3-0BD0-8A6C-C98DF484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B255C-A12F-6DCF-30C1-F282191B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E4FD1-4F3A-E4CC-4808-703C1EDD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3A36-5C25-3137-9820-29AECCC2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663F-C0A9-C787-9C92-3F5A845AC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D9F25-BAFF-C169-CD97-9F76896DF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D041-B5E2-4FC0-1BC1-14FAAF19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4E319-0C14-59CD-4914-2E68CF8F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7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8169-E8A0-3DE5-C385-584344A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679A-41D9-C070-42E6-41E12D154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9F67-A18C-4D67-C2CC-81BFC49BD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1022F-77D4-8FEE-6794-D8F0F7FB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4B20A-F2CF-2F27-700C-C1075DD2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1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B5F6-EB3D-8488-FB3E-BF208D45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E916-BC97-FB4E-5F08-CA4266453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59F24-FF73-5792-20CA-176013C3E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3AC9D-EFEB-2E5F-6EB4-6BE464F3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1D281-BE7A-7F5C-BA5B-FC1A9283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6C4C0-7353-893B-68F6-C3BFB4F3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5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48D3-90C4-525F-E422-E48EA884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EF9FC-0202-EF8C-DEF0-ACE549277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E9C12-AFEB-D01D-7FD0-46268418C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F678C-F113-ACA5-A2C0-9CF29C2F1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AC408-20E0-58C1-3A78-426AE1233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7E71B-A5B9-74D4-8796-3B05639A0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6DBF44-65C4-CC57-31E6-00A618D7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F20018-7615-A8EB-9D48-BC7E6264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5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9B64-609E-2B28-0B16-B458344E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18EE3-EBC4-0D14-67B4-D429EB717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1F521-13C1-66DF-7BE0-578B4FBE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CB13D-EB11-1635-F2CD-F9E2ABB9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4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F69F3-C810-4507-4992-FA3D60B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EF1BA-CC27-7010-6D9F-05B0BF7E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432F0-F667-BABA-4E54-39ACDFFF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3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8BCE-EC15-5204-EA55-657939DE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92378-009D-9539-DEBA-AC8EAAF5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E9E69-8A01-4A07-E1E9-D1811C3A2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1992F-491D-DFC3-4410-F6097F72E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BC25E-C3AE-DF90-BD38-E24EBE7C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6AD82-DDDC-97D4-3722-FE170718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48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5A34-0C8B-C320-12D2-1DC571565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7A201-C56B-6172-4A17-925E30497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85F28-39EE-326F-FB80-FEDD63B46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17BBD-81BF-5D87-25A7-A42CDAC2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24EAF-9E85-6F00-6081-BEB071F0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534D0-FBED-0230-56EF-5DD3DD41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1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69C330-73C8-E3E9-56A8-CBCF864A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E318-0F64-FE3A-AE4A-51DF842CA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4014F-251C-B56E-D9F0-61217CE79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00A0B-D677-B35D-9984-836B7A867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EE860-9FBA-5F6C-BC7E-783605B3B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3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sabrina.li@nottingham.ac.uk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brinalyli.github.io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brinalyli.com/" TargetMode="External"/><Relationship Id="rId5" Type="http://schemas.openxmlformats.org/officeDocument/2006/relationships/hyperlink" Target="mailto:Sabrina.li@nottingham.ac.uk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abrina.li@nottingham.ac.uk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hyperlink" Target="mailto:sabrina.li@nottingham.ac.uk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abrina.li@nottingham.ac.uk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brina.li@nottingham.ac.uk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brina.li@nottingham.ac.uk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brina.li@nottingham.ac.uk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brina.li@nottingham.ac.uk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brina.li@nottingham.ac.uk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FE67-92E5-62DB-0D0D-8CBEDB85E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383"/>
            <a:ext cx="9144000" cy="2263397"/>
          </a:xfrm>
        </p:spPr>
        <p:txBody>
          <a:bodyPr>
            <a:noAutofit/>
          </a:bodyPr>
          <a:lstStyle/>
          <a:p>
            <a:r>
              <a:rPr lang="en-US" sz="3600" dirty="0"/>
              <a:t>Geospatial modelling to assess drivers of infectious disease spread</a:t>
            </a:r>
            <a:br>
              <a:rPr lang="en-US" sz="3200" dirty="0"/>
            </a:br>
            <a:br>
              <a:rPr lang="en-US" sz="2800" dirty="0"/>
            </a:br>
            <a:br>
              <a:rPr lang="en-US" sz="2000" dirty="0"/>
            </a:br>
            <a:r>
              <a:rPr lang="en-US" sz="2400" dirty="0"/>
              <a:t>CADDE Workshop on Portable Metagenomics for Pathogen Surveillance </a:t>
            </a:r>
            <a:br>
              <a:rPr lang="en-US" sz="2400" dirty="0"/>
            </a:br>
            <a:r>
              <a:rPr lang="en-US" sz="2400" dirty="0"/>
              <a:t>13 – 17 March, Sao Paulo, Brazil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210C7-5D2D-E55A-DB6F-C37151D1A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3728" y="4434576"/>
            <a:ext cx="9144000" cy="1655762"/>
          </a:xfrm>
        </p:spPr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Sabrina Li, DPhil</a:t>
            </a:r>
          </a:p>
          <a:p>
            <a:r>
              <a:rPr lang="en-US" dirty="0">
                <a:latin typeface="+mj-lt"/>
              </a:rPr>
              <a:t>Assistant Professor in Quantitative Geography</a:t>
            </a:r>
          </a:p>
          <a:p>
            <a:r>
              <a:rPr lang="en-US" dirty="0">
                <a:latin typeface="+mj-lt"/>
              </a:rPr>
              <a:t>University of Nottingham, UK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17 March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BB15C-6384-3B13-B040-434FE2078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" y="169218"/>
            <a:ext cx="3873108" cy="1045097"/>
          </a:xfrm>
          <a:prstGeom prst="rect">
            <a:avLst/>
          </a:prstGeom>
        </p:spPr>
      </p:pic>
      <p:pic>
        <p:nvPicPr>
          <p:cNvPr id="1026" name="Picture 2" descr="The University of Nottingham Logo PNG Transparent &amp; SVG Vector - Freebie  Supply">
            <a:extLst>
              <a:ext uri="{FF2B5EF4-FFF2-40B4-BE49-F238E27FC236}">
                <a16:creationId xmlns:a16="http://schemas.microsoft.com/office/drawing/2014/main" id="{DE362BA5-37C4-39C0-153A-423BADC5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357" y="-1052387"/>
            <a:ext cx="3551111" cy="35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9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43F59-C16E-A943-B6EB-EE515289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9207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latin typeface="+mj-lt"/>
              </a:rPr>
              <a:t>Health inequalities and COVID-19 mortality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98B8A-12CC-6540-9448-2B8D471F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7E55E8A1-D7A2-FF4B-B691-B90706933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01" t="15259" b="25238"/>
          <a:stretch/>
        </p:blipFill>
        <p:spPr>
          <a:xfrm>
            <a:off x="6655808" y="2810966"/>
            <a:ext cx="5475201" cy="33996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906534-DA6B-6C44-81BC-CC1B14AED323}"/>
              </a:ext>
            </a:extLst>
          </p:cNvPr>
          <p:cNvSpPr txBox="1">
            <a:spLocks/>
          </p:cNvSpPr>
          <p:nvPr/>
        </p:nvSpPr>
        <p:spPr>
          <a:xfrm>
            <a:off x="838199" y="1409982"/>
            <a:ext cx="10856495" cy="96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rgbClr val="002060"/>
                </a:solidFill>
                <a:latin typeface="+mj-lt"/>
              </a:rPr>
              <a:t>Geospatial modelling allows us to understand how environmental factors contribute to geographical risk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A2AEF-2554-7C46-59BE-55D99FC846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55" t="87642" r="24788" b="1191"/>
          <a:stretch/>
        </p:blipFill>
        <p:spPr>
          <a:xfrm>
            <a:off x="7570393" y="2138176"/>
            <a:ext cx="3646029" cy="596018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1B46027-6D1A-EDC2-6CB7-DC999A257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14" y="3014308"/>
            <a:ext cx="3138759" cy="3046156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9B89CE44-E40C-814A-8A8F-BF842A602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59" r="67966" b="25238"/>
          <a:stretch/>
        </p:blipFill>
        <p:spPr>
          <a:xfrm>
            <a:off x="3502611" y="2355876"/>
            <a:ext cx="3081461" cy="40495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61CE88-6732-02F2-7A1F-9DBE4CFCF9C1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12" name="Picture 11" descr="How we use cookies and similar technologies | Twitter Help">
              <a:extLst>
                <a:ext uri="{FF2B5EF4-FFF2-40B4-BE49-F238E27FC236}">
                  <a16:creationId xmlns:a16="http://schemas.microsoft.com/office/drawing/2014/main" id="{9B21562C-E731-35B7-4251-CD591BB26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Mail 5 Icon - Free Icons">
              <a:extLst>
                <a:ext uri="{FF2B5EF4-FFF2-40B4-BE49-F238E27FC236}">
                  <a16:creationId xmlns:a16="http://schemas.microsoft.com/office/drawing/2014/main" id="{5EC40104-2324-85CB-7C8F-C97BFED74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E03635CE-487D-6FE9-39AF-8A645D96E6A9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8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ACE644CC-79CE-EE71-1C75-A7E4DE95C617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039A834-FEBA-0451-3A1B-79D5727D8BFB}"/>
              </a:ext>
            </a:extLst>
          </p:cNvPr>
          <p:cNvSpPr txBox="1"/>
          <p:nvPr/>
        </p:nvSpPr>
        <p:spPr>
          <a:xfrm>
            <a:off x="375876" y="6405734"/>
            <a:ext cx="7364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/>
              <a:t>Li et al. (2021). BMJ Global Health. </a:t>
            </a:r>
          </a:p>
        </p:txBody>
      </p:sp>
    </p:spTree>
    <p:extLst>
      <p:ext uri="{BB962C8B-B14F-4D97-AF65-F5344CB8AC3E}">
        <p14:creationId xmlns:p14="http://schemas.microsoft.com/office/powerpoint/2010/main" val="26926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D698-501B-0601-D529-11985046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53" y="365125"/>
            <a:ext cx="10899047" cy="963803"/>
          </a:xfrm>
        </p:spPr>
        <p:txBody>
          <a:bodyPr>
            <a:normAutofit/>
          </a:bodyPr>
          <a:lstStyle/>
          <a:p>
            <a:r>
              <a:rPr lang="en-US" sz="3200" dirty="0"/>
              <a:t>Mapping tutorial</a:t>
            </a:r>
          </a:p>
        </p:txBody>
      </p:sp>
      <p:pic>
        <p:nvPicPr>
          <p:cNvPr id="3074" name="Picture 2" descr="38 Hilariously Unhelpful Gems From Terrible Maps - Memebase - Funny Memes">
            <a:extLst>
              <a:ext uri="{FF2B5EF4-FFF2-40B4-BE49-F238E27FC236}">
                <a16:creationId xmlns:a16="http://schemas.microsoft.com/office/drawing/2014/main" id="{114D7E92-CD70-B47E-8CB5-7AEB0570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3" y="1524951"/>
            <a:ext cx="5158647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F47075C0-7F9B-E21B-0A28-00A75CBCF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71" y="1690688"/>
            <a:ext cx="3530600" cy="355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EF8C1-9611-103D-D4AB-0B26A4AD256A}"/>
              </a:ext>
            </a:extLst>
          </p:cNvPr>
          <p:cNvSpPr txBox="1"/>
          <p:nvPr/>
        </p:nvSpPr>
        <p:spPr>
          <a:xfrm>
            <a:off x="6334159" y="524668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hlinkClick r:id="rId4"/>
              </a:rPr>
              <a:t>https://sabrinalyli.github.io/</a:t>
            </a:r>
            <a:r>
              <a:rPr lang="en-US" sz="28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97861-492D-75BB-A440-1D6EE35C4A25}"/>
              </a:ext>
            </a:extLst>
          </p:cNvPr>
          <p:cNvSpPr txBox="1"/>
          <p:nvPr/>
        </p:nvSpPr>
        <p:spPr>
          <a:xfrm>
            <a:off x="6699919" y="110771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latin typeface="+mj-lt"/>
                <a:cs typeface="Calibri" panose="020F0502020204030204" pitchFamily="34" charset="0"/>
              </a:rPr>
              <a:t>Tutorial Instructions</a:t>
            </a:r>
          </a:p>
        </p:txBody>
      </p:sp>
    </p:spTree>
    <p:extLst>
      <p:ext uri="{BB962C8B-B14F-4D97-AF65-F5344CB8AC3E}">
        <p14:creationId xmlns:p14="http://schemas.microsoft.com/office/powerpoint/2010/main" val="380140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768" y="481563"/>
            <a:ext cx="10670032" cy="64866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 for listening!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8" y="1594875"/>
            <a:ext cx="5675812" cy="4249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Feel free to get in touch: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C48F13E-51FF-D942-ADF0-EF2BC8BB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FA8F-B9D6-C946-A4A5-7EFE8CED8CD9}" type="slidenum">
              <a:rPr lang="en-GB" smtClean="0"/>
              <a:t>12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305B24-9500-A145-9FE5-415831F5E2DD}"/>
              </a:ext>
            </a:extLst>
          </p:cNvPr>
          <p:cNvGrpSpPr/>
          <p:nvPr/>
        </p:nvGrpSpPr>
        <p:grpSpPr>
          <a:xfrm>
            <a:off x="533789" y="2394079"/>
            <a:ext cx="5557687" cy="1889223"/>
            <a:chOff x="5575722" y="6390572"/>
            <a:chExt cx="2931173" cy="635693"/>
          </a:xfrm>
        </p:grpSpPr>
        <p:pic>
          <p:nvPicPr>
            <p:cNvPr id="13" name="Picture 12" descr="How we use cookies and similar technologies | Twitter Help">
              <a:extLst>
                <a:ext uri="{FF2B5EF4-FFF2-40B4-BE49-F238E27FC236}">
                  <a16:creationId xmlns:a16="http://schemas.microsoft.com/office/drawing/2014/main" id="{726FB4D8-E55D-EF42-8D92-59210D5BC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722" y="6649210"/>
              <a:ext cx="521726" cy="37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Mail 5 Icon - Free Icons">
              <a:extLst>
                <a:ext uri="{FF2B5EF4-FFF2-40B4-BE49-F238E27FC236}">
                  <a16:creationId xmlns:a16="http://schemas.microsoft.com/office/drawing/2014/main" id="{DE39DACA-3EC7-754F-A379-2D39C28CC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480" y="6390572"/>
              <a:ext cx="338396" cy="217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A570D068-D8BB-B543-8265-DE8D452F17BC}"/>
                </a:ext>
              </a:extLst>
            </p:cNvPr>
            <p:cNvSpPr txBox="1">
              <a:spLocks/>
            </p:cNvSpPr>
            <p:nvPr/>
          </p:nvSpPr>
          <p:spPr>
            <a:xfrm>
              <a:off x="5696129" y="6427737"/>
              <a:ext cx="2810766" cy="2008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dirty="0">
                  <a:hlinkClick r:id="rId5"/>
                </a:rPr>
                <a:t>Sabrina.li@nottingham.ac.uk</a:t>
              </a:r>
              <a:r>
                <a:rPr lang="en-GB" sz="2500" dirty="0"/>
                <a:t> </a:t>
              </a:r>
            </a:p>
          </p:txBody>
        </p:sp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212915B5-FBE8-AA4E-AAA2-164F7614E372}"/>
                </a:ext>
              </a:extLst>
            </p:cNvPr>
            <p:cNvSpPr txBox="1">
              <a:spLocks/>
            </p:cNvSpPr>
            <p:nvPr/>
          </p:nvSpPr>
          <p:spPr>
            <a:xfrm>
              <a:off x="5869174" y="6774120"/>
              <a:ext cx="1232338" cy="2008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dirty="0"/>
                <a:t>@</a:t>
              </a:r>
              <a:r>
                <a:rPr lang="en-GB" sz="2500" dirty="0" err="1"/>
                <a:t>sabrinalyli</a:t>
              </a:r>
              <a:endParaRPr lang="en-GB" sz="2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2146BB-FBE1-B5B8-A406-BA8C2744721D}"/>
              </a:ext>
            </a:extLst>
          </p:cNvPr>
          <p:cNvSpPr txBox="1"/>
          <p:nvPr/>
        </p:nvSpPr>
        <p:spPr>
          <a:xfrm>
            <a:off x="1648968" y="4621327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hlinkClick r:id="rId6"/>
              </a:rPr>
              <a:t>https://sabrinalyli.com/</a:t>
            </a:r>
            <a:r>
              <a:rPr lang="en-US" sz="2500" dirty="0"/>
              <a:t> </a:t>
            </a:r>
          </a:p>
        </p:txBody>
      </p:sp>
      <p:pic>
        <p:nvPicPr>
          <p:cNvPr id="4100" name="Picture 4" descr="Personal Website Icons - Free SVG &amp; PNG Personal Website Images - Noun  Project">
            <a:extLst>
              <a:ext uri="{FF2B5EF4-FFF2-40B4-BE49-F238E27FC236}">
                <a16:creationId xmlns:a16="http://schemas.microsoft.com/office/drawing/2014/main" id="{2B200F22-EEF6-CF1B-406D-2246FAA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8" y="4411628"/>
            <a:ext cx="9652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40FD45-065E-079D-2C04-188E74E31C61}"/>
              </a:ext>
            </a:extLst>
          </p:cNvPr>
          <p:cNvSpPr txBox="1"/>
          <p:nvPr/>
        </p:nvSpPr>
        <p:spPr>
          <a:xfrm>
            <a:off x="6189536" y="1559564"/>
            <a:ext cx="6096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Interested in a PhD in the UK?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Fully-funded PhD studentships in the School of Geography beginning in Autumn 2023</a:t>
            </a:r>
          </a:p>
        </p:txBody>
      </p:sp>
      <p:pic>
        <p:nvPicPr>
          <p:cNvPr id="4106" name="Picture 10" descr="Spotlight on the University of Nottingham campus' natural beauty | Kaplan">
            <a:extLst>
              <a:ext uri="{FF2B5EF4-FFF2-40B4-BE49-F238E27FC236}">
                <a16:creationId xmlns:a16="http://schemas.microsoft.com/office/drawing/2014/main" id="{3A70173C-4809-6F1F-AC53-788B23063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5428" b="-1989"/>
          <a:stretch/>
        </p:blipFill>
        <p:spPr bwMode="auto">
          <a:xfrm>
            <a:off x="6647120" y="3114519"/>
            <a:ext cx="4613791" cy="2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e University of Nottingham Logo PNG Transparent &amp; SVG Vector - Freebie  Supply">
            <a:extLst>
              <a:ext uri="{FF2B5EF4-FFF2-40B4-BE49-F238E27FC236}">
                <a16:creationId xmlns:a16="http://schemas.microsoft.com/office/drawing/2014/main" id="{A03DABEF-2114-1878-08E6-7DAA405C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63" y="5098381"/>
            <a:ext cx="2347242" cy="234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3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E0FD-6EF0-4C90-9E2B-55A5D963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1BB12-474C-25CA-3034-054AF607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Introduction – why mapping?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Applications of geospatial modelling </a:t>
            </a:r>
          </a:p>
          <a:p>
            <a:pPr lvl="1"/>
            <a:r>
              <a:rPr lang="en-US" dirty="0">
                <a:latin typeface="+mj-lt"/>
              </a:rPr>
              <a:t>Predicting yellow fever emergence in Brazil</a:t>
            </a:r>
          </a:p>
          <a:p>
            <a:pPr lvl="1"/>
            <a:r>
              <a:rPr lang="en-US" dirty="0">
                <a:latin typeface="+mj-lt"/>
              </a:rPr>
              <a:t>Exploring geographical inequalities in COVID-19 testing in São Paulo</a:t>
            </a:r>
          </a:p>
          <a:p>
            <a:pPr lvl="1"/>
            <a:r>
              <a:rPr lang="en-US" dirty="0">
                <a:latin typeface="+mj-lt"/>
              </a:rPr>
              <a:t>Assessing COVID-19 mortality and racial and social inequalities in São Paulo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Mapping tutorial</a:t>
            </a:r>
          </a:p>
        </p:txBody>
      </p:sp>
      <p:sp>
        <p:nvSpPr>
          <p:cNvPr id="4" name="Slide Number Placeholder 20">
            <a:extLst>
              <a:ext uri="{FF2B5EF4-FFF2-40B4-BE49-F238E27FC236}">
                <a16:creationId xmlns:a16="http://schemas.microsoft.com/office/drawing/2014/main" id="{DD188BAB-4BCA-D5C3-BFD5-28D157E9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02FA8F-B9D6-C946-A4A5-7EFE8CED8CD9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B5019D-40F9-DC8F-DFB2-F612B7B0D6DA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6" name="Picture 5" descr="How we use cookies and similar technologies | Twitter Help">
              <a:extLst>
                <a:ext uri="{FF2B5EF4-FFF2-40B4-BE49-F238E27FC236}">
                  <a16:creationId xmlns:a16="http://schemas.microsoft.com/office/drawing/2014/main" id="{1E191890-B709-CEA7-A59E-DB3357515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Mail 5 Icon - Free Icons">
              <a:extLst>
                <a:ext uri="{FF2B5EF4-FFF2-40B4-BE49-F238E27FC236}">
                  <a16:creationId xmlns:a16="http://schemas.microsoft.com/office/drawing/2014/main" id="{E9FE9C59-8820-0445-9592-0FC4148E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4FE08D58-C83E-3A36-42A5-FB022656E6E3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5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A173CE2-A21C-9F3C-3CA2-0B7F84217F8F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205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3AAC-ADFE-DB4C-9134-8431456B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33" y="355840"/>
            <a:ext cx="10515600" cy="648666"/>
          </a:xfrm>
        </p:spPr>
        <p:txBody>
          <a:bodyPr>
            <a:normAutofit/>
          </a:bodyPr>
          <a:lstStyle/>
          <a:p>
            <a:r>
              <a:rPr lang="en-GB" sz="3200" dirty="0"/>
              <a:t>Introduction  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0B01803-ABFA-FB40-9F0C-E9607333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FA8F-B9D6-C946-A4A5-7EFE8CED8CD9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F9F318-884A-04C5-1102-759300687114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4" name="Picture 3" descr="How we use cookies and similar technologies | Twitter Help">
              <a:extLst>
                <a:ext uri="{FF2B5EF4-FFF2-40B4-BE49-F238E27FC236}">
                  <a16:creationId xmlns:a16="http://schemas.microsoft.com/office/drawing/2014/main" id="{35CECF1D-1FCE-B0A8-C2F1-2E39FDB62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Mail 5 Icon - Free Icons">
              <a:extLst>
                <a:ext uri="{FF2B5EF4-FFF2-40B4-BE49-F238E27FC236}">
                  <a16:creationId xmlns:a16="http://schemas.microsoft.com/office/drawing/2014/main" id="{D9380A2D-5432-D792-3974-2EFACE227F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6C9BC05-7C59-B8DA-A835-8B60101059ED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5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FE6B626F-3EFF-ABEB-2309-34AB594E94F8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73E1043-E431-2DBC-F979-EE2C46DDC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85" y="2259966"/>
            <a:ext cx="2365228" cy="1427879"/>
          </a:xfrm>
          <a:prstGeom prst="rect">
            <a:avLst/>
          </a:prstGeom>
        </p:spPr>
      </p:pic>
      <p:pic>
        <p:nvPicPr>
          <p:cNvPr id="22" name="Picture 6" descr="😂 - Geography Memes For Teens | Facebook">
            <a:extLst>
              <a:ext uri="{FF2B5EF4-FFF2-40B4-BE49-F238E27FC236}">
                <a16:creationId xmlns:a16="http://schemas.microsoft.com/office/drawing/2014/main" id="{FB64EFAB-A864-8BA0-AB68-36A12A36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647" y="4425095"/>
            <a:ext cx="1755560" cy="17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xpanding Brain Meme Generator - Imgflip">
            <a:extLst>
              <a:ext uri="{FF2B5EF4-FFF2-40B4-BE49-F238E27FC236}">
                <a16:creationId xmlns:a16="http://schemas.microsoft.com/office/drawing/2014/main" id="{CD34B16C-4D19-8C84-DFF1-B4B5E5684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5067" b="50000"/>
          <a:stretch/>
        </p:blipFill>
        <p:spPr bwMode="auto">
          <a:xfrm>
            <a:off x="251234" y="4466432"/>
            <a:ext cx="2549304" cy="17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xpanding Brain Meme Generator - Imgflip">
            <a:extLst>
              <a:ext uri="{FF2B5EF4-FFF2-40B4-BE49-F238E27FC236}">
                <a16:creationId xmlns:a16="http://schemas.microsoft.com/office/drawing/2014/main" id="{76CB7CE9-4C71-61AA-BBAA-AC3CFB8E2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3413" b="27111"/>
          <a:stretch/>
        </p:blipFill>
        <p:spPr bwMode="auto">
          <a:xfrm>
            <a:off x="4078954" y="4483005"/>
            <a:ext cx="2587444" cy="17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Expanding Brain Meme Generator - Imgflip">
            <a:extLst>
              <a:ext uri="{FF2B5EF4-FFF2-40B4-BE49-F238E27FC236}">
                <a16:creationId xmlns:a16="http://schemas.microsoft.com/office/drawing/2014/main" id="{CD69D88E-9648-EAD8-C710-6D76B3CDE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2" t="75067"/>
          <a:stretch/>
        </p:blipFill>
        <p:spPr bwMode="auto">
          <a:xfrm>
            <a:off x="7606439" y="4437403"/>
            <a:ext cx="2587444" cy="17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BEAST Software - Bayesian Evolutionary Analysis Sampling Trees | BEAST  Documentation">
            <a:extLst>
              <a:ext uri="{FF2B5EF4-FFF2-40B4-BE49-F238E27FC236}">
                <a16:creationId xmlns:a16="http://schemas.microsoft.com/office/drawing/2014/main" id="{6DA3976A-31D4-9D55-B3E1-F5AF063A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308" y="1712173"/>
            <a:ext cx="2049502" cy="5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B740E1BF-6F8F-E7F7-5843-9F09C4DE8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165" y="381211"/>
            <a:ext cx="1940934" cy="1171734"/>
          </a:xfrm>
          <a:prstGeom prst="rect">
            <a:avLst/>
          </a:prstGeom>
        </p:spPr>
      </p:pic>
      <p:pic>
        <p:nvPicPr>
          <p:cNvPr id="5136" name="Picture 16" descr="Molecular Clocks | BEAST Documentation">
            <a:extLst>
              <a:ext uri="{FF2B5EF4-FFF2-40B4-BE49-F238E27FC236}">
                <a16:creationId xmlns:a16="http://schemas.microsoft.com/office/drawing/2014/main" id="{649ED302-ACD7-736D-54BC-AB7D1DA5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55" y="2299982"/>
            <a:ext cx="1696612" cy="11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BEAST Software - Bayesian Evolutionary Analysis Sampling Trees | BEAST  Documentation">
            <a:extLst>
              <a:ext uri="{FF2B5EF4-FFF2-40B4-BE49-F238E27FC236}">
                <a16:creationId xmlns:a16="http://schemas.microsoft.com/office/drawing/2014/main" id="{7204B834-5DC7-8B1A-230F-77D1FB721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64" y="155117"/>
            <a:ext cx="1439321" cy="38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CF698161-B3A4-86EC-0ECE-3900FDDFD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973" y="259943"/>
            <a:ext cx="1940934" cy="1171734"/>
          </a:xfrm>
          <a:prstGeom prst="rect">
            <a:avLst/>
          </a:prstGeom>
        </p:spPr>
      </p:pic>
      <p:pic>
        <p:nvPicPr>
          <p:cNvPr id="31" name="Picture 16" descr="Molecular Clocks | BEAST Documentation">
            <a:extLst>
              <a:ext uri="{FF2B5EF4-FFF2-40B4-BE49-F238E27FC236}">
                <a16:creationId xmlns:a16="http://schemas.microsoft.com/office/drawing/2014/main" id="{58F04476-8346-F602-2E43-D886AD9C4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015" y="637508"/>
            <a:ext cx="1528993" cy="101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231108-A78C-8EA2-C068-E6C5A646702C}"/>
                  </a:ext>
                </a:extLst>
              </p:cNvPr>
              <p:cNvSpPr txBox="1"/>
              <p:nvPr/>
            </p:nvSpPr>
            <p:spPr>
              <a:xfrm>
                <a:off x="4725632" y="3663615"/>
                <a:ext cx="722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231108-A78C-8EA2-C068-E6C5A6467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632" y="3663615"/>
                <a:ext cx="722121" cy="584775"/>
              </a:xfrm>
              <a:prstGeom prst="rect">
                <a:avLst/>
              </a:prstGeom>
              <a:blipFill>
                <a:blip r:embed="rId11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B98E1C-5AF5-46AB-F6ED-FBAC79DA7CF8}"/>
                  </a:ext>
                </a:extLst>
              </p:cNvPr>
              <p:cNvSpPr txBox="1"/>
              <p:nvPr/>
            </p:nvSpPr>
            <p:spPr>
              <a:xfrm>
                <a:off x="7593598" y="561470"/>
                <a:ext cx="722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B98E1C-5AF5-46AB-F6ED-FBAC79DA7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598" y="561470"/>
                <a:ext cx="722121" cy="584775"/>
              </a:xfrm>
              <a:prstGeom prst="rect">
                <a:avLst/>
              </a:prstGeom>
              <a:blipFill>
                <a:blip r:embed="rId1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4C41420C-BAFD-DF27-CF5D-FC0F367FBC3D}"/>
              </a:ext>
            </a:extLst>
          </p:cNvPr>
          <p:cNvSpPr/>
          <p:nvPr/>
        </p:nvSpPr>
        <p:spPr>
          <a:xfrm>
            <a:off x="2917820" y="3300101"/>
            <a:ext cx="837345" cy="54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99E0FBD-20E3-5AE5-5677-81DAC4ADC589}"/>
              </a:ext>
            </a:extLst>
          </p:cNvPr>
          <p:cNvSpPr/>
          <p:nvPr/>
        </p:nvSpPr>
        <p:spPr>
          <a:xfrm>
            <a:off x="6756253" y="3300101"/>
            <a:ext cx="837345" cy="54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Map&#10;&#10;Description automatically generated">
            <a:extLst>
              <a:ext uri="{FF2B5EF4-FFF2-40B4-BE49-F238E27FC236}">
                <a16:creationId xmlns:a16="http://schemas.microsoft.com/office/drawing/2014/main" id="{BC0F1C77-2F08-0218-1B80-02FA96674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697372"/>
            <a:ext cx="2658377" cy="257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2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02F2-F7B8-0846-BA70-2EDD344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125"/>
            <a:ext cx="109880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Maps for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E31A4-3F16-319D-4ADF-C4A0457C8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825625"/>
            <a:ext cx="5322997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Surveillance and monitoring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Resource delivery  – where and who?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Inclusive intervention design 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2050" name="Picture 2" descr="ncov – JHU CSSE">
            <a:extLst>
              <a:ext uri="{FF2B5EF4-FFF2-40B4-BE49-F238E27FC236}">
                <a16:creationId xmlns:a16="http://schemas.microsoft.com/office/drawing/2014/main" id="{05DC1DEB-F87E-A536-BB26-6DF44B1DB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47"/>
          <a:stretch/>
        </p:blipFill>
        <p:spPr bwMode="auto">
          <a:xfrm>
            <a:off x="5556797" y="1491917"/>
            <a:ext cx="6333687" cy="391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ED6AA2A-0EF5-4C99-ECCE-2C729A080B50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5" name="Picture 4" descr="How we use cookies and similar technologies | Twitter Help">
              <a:extLst>
                <a:ext uri="{FF2B5EF4-FFF2-40B4-BE49-F238E27FC236}">
                  <a16:creationId xmlns:a16="http://schemas.microsoft.com/office/drawing/2014/main" id="{2D404F7F-210A-B867-48EA-624679582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Mail 5 Icon - Free Icons">
              <a:extLst>
                <a:ext uri="{FF2B5EF4-FFF2-40B4-BE49-F238E27FC236}">
                  <a16:creationId xmlns:a16="http://schemas.microsoft.com/office/drawing/2014/main" id="{D11DB60F-3E59-B205-76B7-9299DAA75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8A5FA68-81A5-579C-D26F-D19429AE69F5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5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A96C817-C581-A442-13E7-4018E9E6D8D5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  <p:sp>
        <p:nvSpPr>
          <p:cNvPr id="14" name="Slide Number Placeholder 20">
            <a:extLst>
              <a:ext uri="{FF2B5EF4-FFF2-40B4-BE49-F238E27FC236}">
                <a16:creationId xmlns:a16="http://schemas.microsoft.com/office/drawing/2014/main" id="{9C03A89C-F1CA-8E2D-F7E2-947756D7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02FA8F-B9D6-C946-A4A5-7EFE8CED8CD9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32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79A9-A93E-2E4E-B878-402DC7E6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375478"/>
            <a:ext cx="11731752" cy="746983"/>
          </a:xfrm>
        </p:spPr>
        <p:txBody>
          <a:bodyPr>
            <a:noAutofit/>
          </a:bodyPr>
          <a:lstStyle/>
          <a:p>
            <a:r>
              <a:rPr lang="en-GB" sz="3200" dirty="0"/>
              <a:t>What is spatial modelling? Let’s look at applications for the 2016 Zika epidemic… </a:t>
            </a:r>
          </a:p>
        </p:txBody>
      </p:sp>
      <p:pic>
        <p:nvPicPr>
          <p:cNvPr id="8204" name="Picture 12" descr="Zika outbreak: What you need to know - BBC News">
            <a:extLst>
              <a:ext uri="{FF2B5EF4-FFF2-40B4-BE49-F238E27FC236}">
                <a16:creationId xmlns:a16="http://schemas.microsoft.com/office/drawing/2014/main" id="{DAB4F5B1-34A2-C74F-87A3-ACC298DF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9" y="1682285"/>
            <a:ext cx="7209823" cy="457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4F9B70D-7360-3E43-9C16-8D15E59B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FA8F-B9D6-C946-A4A5-7EFE8CED8CD9}" type="slidenum">
              <a:rPr lang="en-GB" smtClean="0"/>
              <a:t>5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8BEAC9-0629-BD38-5883-F4C0AEEEDA09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4" name="Picture 3" descr="How we use cookies and similar technologies | Twitter Help">
              <a:extLst>
                <a:ext uri="{FF2B5EF4-FFF2-40B4-BE49-F238E27FC236}">
                  <a16:creationId xmlns:a16="http://schemas.microsoft.com/office/drawing/2014/main" id="{AEE4DCE2-EE23-9161-AAFD-64A9D9878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Mail 5 Icon - Free Icons">
              <a:extLst>
                <a:ext uri="{FF2B5EF4-FFF2-40B4-BE49-F238E27FC236}">
                  <a16:creationId xmlns:a16="http://schemas.microsoft.com/office/drawing/2014/main" id="{F9017ED3-3708-AE74-2DF7-DC6C72AF8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93A01A25-B585-1E32-BECE-A1820E749FF8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6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63D7642-AA60-7D3A-A9AD-59B323F249C8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50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79A9-A93E-2E4E-B878-402DC7E6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109" y="194070"/>
            <a:ext cx="8838620" cy="746983"/>
          </a:xfrm>
        </p:spPr>
        <p:txBody>
          <a:bodyPr>
            <a:normAutofit/>
          </a:bodyPr>
          <a:lstStyle/>
          <a:p>
            <a:r>
              <a:rPr lang="en-GB" sz="3000" dirty="0"/>
              <a:t>Models to investigate the geographic spread of Zika</a:t>
            </a: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6ADCC16E-0A22-2C40-B8DE-C4B9D941C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3"/>
          <a:stretch/>
        </p:blipFill>
        <p:spPr>
          <a:xfrm>
            <a:off x="3305981" y="1013964"/>
            <a:ext cx="8596403" cy="5338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EB8445-D1C8-994F-8E19-0CAB6C8776C2}"/>
              </a:ext>
            </a:extLst>
          </p:cNvPr>
          <p:cNvSpPr txBox="1"/>
          <p:nvPr/>
        </p:nvSpPr>
        <p:spPr>
          <a:xfrm>
            <a:off x="450184" y="6403673"/>
            <a:ext cx="71785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/>
              <a:t>Li et al. (2021) Transactions of The Royal Society of Tropical Medicine and Hygiene.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8DE44D9-4770-C54A-BF60-A5FB8CC19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3" y="1248229"/>
            <a:ext cx="3160838" cy="4733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0" i="0" dirty="0">
                <a:solidFill>
                  <a:schemeClr val="accent1"/>
                </a:solidFill>
                <a:effectLst/>
                <a:latin typeface="+mj-lt"/>
                <a:cs typeface="Calibri" panose="020F0502020204030204" pitchFamily="34" charset="0"/>
              </a:rPr>
              <a:t>What are these models used for?</a:t>
            </a:r>
          </a:p>
          <a:p>
            <a:pPr marL="0" indent="0">
              <a:buNone/>
            </a:pPr>
            <a:endParaRPr lang="en-GB" sz="2000" b="0" i="0" dirty="0">
              <a:solidFill>
                <a:srgbClr val="2A2A2A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r>
              <a:rPr lang="en-GB" sz="2000" b="0" i="0" dirty="0">
                <a:solidFill>
                  <a:srgbClr val="2A2A2A"/>
                </a:solidFill>
                <a:effectLst/>
                <a:latin typeface="+mj-lt"/>
                <a:cs typeface="Calibri" panose="020F0502020204030204" pitchFamily="34" charset="0"/>
              </a:rPr>
              <a:t>When and where future outbreaks may occur </a:t>
            </a:r>
          </a:p>
          <a:p>
            <a:endParaRPr lang="en-GB" sz="2000" dirty="0">
              <a:solidFill>
                <a:srgbClr val="2A2A2A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GB" sz="2000" dirty="0">
                <a:solidFill>
                  <a:srgbClr val="2A2A2A"/>
                </a:solidFill>
                <a:latin typeface="+mj-lt"/>
                <a:cs typeface="Calibri" panose="020F0502020204030204" pitchFamily="34" charset="0"/>
              </a:rPr>
              <a:t>E</a:t>
            </a:r>
            <a:r>
              <a:rPr lang="en-GB" sz="2000" b="0" i="0" dirty="0">
                <a:solidFill>
                  <a:srgbClr val="2A2A2A"/>
                </a:solidFill>
                <a:effectLst/>
                <a:latin typeface="+mj-lt"/>
                <a:cs typeface="Calibri" panose="020F0502020204030204" pitchFamily="34" charset="0"/>
              </a:rPr>
              <a:t>ffects of risk factors that facilitate spread</a:t>
            </a: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3ACDC-6B56-A942-9639-DC177BCB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FA8F-B9D6-C946-A4A5-7EFE8CED8CD9}" type="slidenum">
              <a:rPr lang="en-GB" smtClean="0"/>
              <a:t>6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2D6B1-4C21-C310-2892-87FD1BA10293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4" name="Picture 3" descr="How we use cookies and similar technologies | Twitter Help">
              <a:extLst>
                <a:ext uri="{FF2B5EF4-FFF2-40B4-BE49-F238E27FC236}">
                  <a16:creationId xmlns:a16="http://schemas.microsoft.com/office/drawing/2014/main" id="{78B9333F-A9EB-3A93-5B0A-B70D84213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Mail 5 Icon - Free Icons">
              <a:extLst>
                <a:ext uri="{FF2B5EF4-FFF2-40B4-BE49-F238E27FC236}">
                  <a16:creationId xmlns:a16="http://schemas.microsoft.com/office/drawing/2014/main" id="{A9A49D80-5242-575B-4742-D54CCE9E3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442D474C-79BA-6079-C050-CE8FE0EDD037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6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A01EEAFE-78A1-D0EB-9E11-F385FC5E9B05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065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79A9-A93E-2E4E-B878-402DC7E6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0" y="143655"/>
            <a:ext cx="3560805" cy="746983"/>
          </a:xfrm>
        </p:spPr>
        <p:txBody>
          <a:bodyPr>
            <a:normAutofit/>
          </a:bodyPr>
          <a:lstStyle/>
          <a:p>
            <a:r>
              <a:rPr lang="en-GB" sz="2800" dirty="0"/>
              <a:t>Integration of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B8445-D1C8-994F-8E19-0CAB6C8776C2}"/>
              </a:ext>
            </a:extLst>
          </p:cNvPr>
          <p:cNvSpPr txBox="1"/>
          <p:nvPr/>
        </p:nvSpPr>
        <p:spPr>
          <a:xfrm>
            <a:off x="375876" y="6405734"/>
            <a:ext cx="7364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/>
              <a:t>Li et al. (2021) Transactions of The Royal Society of Tropical Medicine and Hygiene. </a:t>
            </a:r>
          </a:p>
        </p:txBody>
      </p:sp>
      <p:pic>
        <p:nvPicPr>
          <p:cNvPr id="12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F336CA6-FC22-CB4F-A752-8D9689AD9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8163" y="0"/>
            <a:ext cx="8403837" cy="6302879"/>
          </a:xfr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02FAD99-BEE1-AC43-8BB4-AA523B82EF93}"/>
              </a:ext>
            </a:extLst>
          </p:cNvPr>
          <p:cNvSpPr txBox="1">
            <a:spLocks/>
          </p:cNvSpPr>
          <p:nvPr/>
        </p:nvSpPr>
        <p:spPr>
          <a:xfrm>
            <a:off x="246743" y="1062129"/>
            <a:ext cx="3541420" cy="473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Data considerations: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rgbClr val="2A2A2A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GB" sz="2000" dirty="0">
                <a:solidFill>
                  <a:srgbClr val="2A2A2A"/>
                </a:solidFill>
                <a:latin typeface="+mj-lt"/>
                <a:cs typeface="Calibri" panose="020F0502020204030204" pitchFamily="34" charset="0"/>
              </a:rPr>
              <a:t>Spatial resolution (individual level, population level, administrative-level, etc.)</a:t>
            </a:r>
          </a:p>
          <a:p>
            <a:endParaRPr lang="en-GB" sz="2000" dirty="0">
              <a:solidFill>
                <a:srgbClr val="2A2A2A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GB" sz="2000" dirty="0">
                <a:solidFill>
                  <a:srgbClr val="2A2A2A"/>
                </a:solidFill>
                <a:latin typeface="+mj-lt"/>
                <a:cs typeface="Calibri" panose="020F0502020204030204" pitchFamily="34" charset="0"/>
              </a:rPr>
              <a:t>Temporal resolution (static, or across time e.g. weekly, monthly, yearly)</a:t>
            </a:r>
          </a:p>
          <a:p>
            <a:endParaRPr lang="en-GB" sz="2000" dirty="0">
              <a:solidFill>
                <a:srgbClr val="2A2A2A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GB" sz="2000" dirty="0">
                <a:solidFill>
                  <a:srgbClr val="2A2A2A"/>
                </a:solidFill>
                <a:latin typeface="+mj-lt"/>
                <a:cs typeface="Calibri" panose="020F0502020204030204" pitchFamily="34" charset="0"/>
              </a:rPr>
              <a:t>Source: open access vs private</a:t>
            </a: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AAED9-E10C-004B-B2AA-DB27E074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FA8F-B9D6-C946-A4A5-7EFE8CED8CD9}" type="slidenum">
              <a:rPr lang="en-GB" smtClean="0"/>
              <a:t>7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D3AC74-B2F8-9484-6E2A-A75318C09F47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5" name="Picture 4" descr="How we use cookies and similar technologies | Twitter Help">
              <a:extLst>
                <a:ext uri="{FF2B5EF4-FFF2-40B4-BE49-F238E27FC236}">
                  <a16:creationId xmlns:a16="http://schemas.microsoft.com/office/drawing/2014/main" id="{494B1194-4E8A-3835-3887-C6BF4ACAA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Mail 5 Icon - Free Icons">
              <a:extLst>
                <a:ext uri="{FF2B5EF4-FFF2-40B4-BE49-F238E27FC236}">
                  <a16:creationId xmlns:a16="http://schemas.microsoft.com/office/drawing/2014/main" id="{6A9A3C05-9255-5489-D6A5-950B3680E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B6720A1E-94E4-875C-46C1-A8F7076BF015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6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CC38717-617F-EEBB-4E9C-BF46C44DCDD0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1227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19DE87-42B9-6C49-9C4F-82E9899E1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824" y="833894"/>
            <a:ext cx="4292769" cy="32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FE77727-3318-EC4B-0061-1BEA15EFB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3" b="11157"/>
          <a:stretch/>
        </p:blipFill>
        <p:spPr bwMode="auto">
          <a:xfrm>
            <a:off x="6908457" y="3857110"/>
            <a:ext cx="4687502" cy="24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E9CCE8-0BB4-F442-077D-89F1AAEF6078}"/>
              </a:ext>
            </a:extLst>
          </p:cNvPr>
          <p:cNvSpPr txBox="1"/>
          <p:nvPr/>
        </p:nvSpPr>
        <p:spPr>
          <a:xfrm>
            <a:off x="123986" y="375829"/>
            <a:ext cx="8486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latin typeface="+mj-lt"/>
              </a:rPr>
              <a:t>Predicting yellow fever emergence in Brazil</a:t>
            </a:r>
          </a:p>
        </p:txBody>
      </p:sp>
      <p:sp>
        <p:nvSpPr>
          <p:cNvPr id="14" name="Slide Number Placeholder 20">
            <a:extLst>
              <a:ext uri="{FF2B5EF4-FFF2-40B4-BE49-F238E27FC236}">
                <a16:creationId xmlns:a16="http://schemas.microsoft.com/office/drawing/2014/main" id="{4E45AFCC-D928-D234-3528-32DA3A47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8542"/>
            <a:ext cx="2743200" cy="365125"/>
          </a:xfrm>
        </p:spPr>
        <p:txBody>
          <a:bodyPr/>
          <a:lstStyle/>
          <a:p>
            <a:fld id="{4702FA8F-B9D6-C946-A4A5-7EFE8CED8CD9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E0D30E-92AC-AC75-7DC1-5CD7B6B99DB0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16" name="Picture 15" descr="How we use cookies and similar technologies | Twitter Help">
              <a:extLst>
                <a:ext uri="{FF2B5EF4-FFF2-40B4-BE49-F238E27FC236}">
                  <a16:creationId xmlns:a16="http://schemas.microsoft.com/office/drawing/2014/main" id="{337AB7E8-9695-8BCD-F0B8-1DB84531C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Mail 5 Icon - Free Icons">
              <a:extLst>
                <a:ext uri="{FF2B5EF4-FFF2-40B4-BE49-F238E27FC236}">
                  <a16:creationId xmlns:a16="http://schemas.microsoft.com/office/drawing/2014/main" id="{9947B018-EDDE-C850-8D04-F20576761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29305427-97A5-AFB3-5EE0-AC4C71600A7C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6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C40E2421-7B03-F638-532A-0025D21CF3A6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D402B6-E655-67C3-9CFA-6CC4BAD215D3}"/>
              </a:ext>
            </a:extLst>
          </p:cNvPr>
          <p:cNvSpPr txBox="1">
            <a:spLocks/>
          </p:cNvSpPr>
          <p:nvPr/>
        </p:nvSpPr>
        <p:spPr>
          <a:xfrm>
            <a:off x="525883" y="1251039"/>
            <a:ext cx="6228664" cy="1570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rgbClr val="002060"/>
                </a:solidFill>
                <a:latin typeface="+mj-lt"/>
              </a:rPr>
              <a:t>Geographical data can help us predict disease emergence and risk  at high spatial resolution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F4F638-DD6D-565D-FFC9-EA1ECCCD1BB3}"/>
              </a:ext>
            </a:extLst>
          </p:cNvPr>
          <p:cNvSpPr txBox="1"/>
          <p:nvPr/>
        </p:nvSpPr>
        <p:spPr>
          <a:xfrm>
            <a:off x="375876" y="6405734"/>
            <a:ext cx="7364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/>
              <a:t>Li et al. (2022). PLOS Neglected Tropical Diseases.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7BC80A87-257C-A105-7EBB-61B8DB824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6" y="3101305"/>
            <a:ext cx="6378671" cy="298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54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98B8A-12CC-6540-9448-2B8D471F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pic>
        <p:nvPicPr>
          <p:cNvPr id="12290" name="Picture 2" descr="figure5">
            <a:extLst>
              <a:ext uri="{FF2B5EF4-FFF2-40B4-BE49-F238E27FC236}">
                <a16:creationId xmlns:a16="http://schemas.microsoft.com/office/drawing/2014/main" id="{DC64BCFD-9D53-3943-AAE8-334E7F522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1"/>
          <a:stretch/>
        </p:blipFill>
        <p:spPr bwMode="auto">
          <a:xfrm>
            <a:off x="6191327" y="2660670"/>
            <a:ext cx="6000673" cy="27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B3CEEB-9678-8B40-A3A6-D2C2A4461E8C}"/>
              </a:ext>
            </a:extLst>
          </p:cNvPr>
          <p:cNvSpPr txBox="1">
            <a:spLocks/>
          </p:cNvSpPr>
          <p:nvPr/>
        </p:nvSpPr>
        <p:spPr>
          <a:xfrm>
            <a:off x="95327" y="1817631"/>
            <a:ext cx="11306122" cy="877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rgbClr val="002060"/>
                </a:solidFill>
                <a:latin typeface="+mj-lt"/>
              </a:rPr>
              <a:t>Spatial data analysis allows us to understand geographical inequalities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4CA84B4-3615-0744-71BF-316353287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407" y="419846"/>
            <a:ext cx="1051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latin typeface="+mj-lt"/>
                <a:cs typeface="Calibri" panose="020F0502020204030204" pitchFamily="34" charset="0"/>
              </a:rPr>
              <a:t>Geographical inequalities in COVID-19 testing in São Paulo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BB4D34-2298-D614-26EB-63D079D55DF6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12" name="Picture 11" descr="How we use cookies and similar technologies | Twitter Help">
              <a:extLst>
                <a:ext uri="{FF2B5EF4-FFF2-40B4-BE49-F238E27FC236}">
                  <a16:creationId xmlns:a16="http://schemas.microsoft.com/office/drawing/2014/main" id="{FC779927-21DB-5484-3FCE-6BD385B0E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Mail 5 Icon - Free Icons">
              <a:extLst>
                <a:ext uri="{FF2B5EF4-FFF2-40B4-BE49-F238E27FC236}">
                  <a16:creationId xmlns:a16="http://schemas.microsoft.com/office/drawing/2014/main" id="{8AE1ED4A-75D5-089C-4ED6-F01DB2CBD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B955C82D-95B3-FE00-7142-2C0AF0602A47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6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93A946BA-E402-89D5-5E99-2E0E9B8164BA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9EEED1-4DE9-2ED9-F695-518DA19C2BE6}"/>
              </a:ext>
            </a:extLst>
          </p:cNvPr>
          <p:cNvSpPr txBox="1"/>
          <p:nvPr/>
        </p:nvSpPr>
        <p:spPr>
          <a:xfrm>
            <a:off x="375876" y="6405734"/>
            <a:ext cx="7364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/>
              <a:t>de Souza et al. (2021). Nature Human Behaviour.</a:t>
            </a:r>
          </a:p>
        </p:txBody>
      </p:sp>
      <p:pic>
        <p:nvPicPr>
          <p:cNvPr id="20" name="Picture 2" descr="figure5">
            <a:extLst>
              <a:ext uri="{FF2B5EF4-FFF2-40B4-BE49-F238E27FC236}">
                <a16:creationId xmlns:a16="http://schemas.microsoft.com/office/drawing/2014/main" id="{60D26508-CBA0-6D87-EEC6-4E2C381AA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96"/>
          <a:stretch/>
        </p:blipFill>
        <p:spPr bwMode="auto">
          <a:xfrm>
            <a:off x="95327" y="3033242"/>
            <a:ext cx="6000673" cy="236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131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495</Words>
  <Application>Microsoft Macintosh PowerPoint</Application>
  <PresentationFormat>Widescreen</PresentationFormat>
  <Paragraphs>97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Geospatial modelling to assess drivers of infectious disease spread   CADDE Workshop on Portable Metagenomics for Pathogen Surveillance  13 – 17 March, Sao Paulo, Brazil </vt:lpstr>
      <vt:lpstr>Overview</vt:lpstr>
      <vt:lpstr>Introduction  </vt:lpstr>
      <vt:lpstr>Maps for impact</vt:lpstr>
      <vt:lpstr>What is spatial modelling? Let’s look at applications for the 2016 Zika epidemic… </vt:lpstr>
      <vt:lpstr>Models to investigate the geographic spread of Zika</vt:lpstr>
      <vt:lpstr>Integration of data</vt:lpstr>
      <vt:lpstr>PowerPoint Presentation</vt:lpstr>
      <vt:lpstr>Geographical inequalities in COVID-19 testing in São Paulo</vt:lpstr>
      <vt:lpstr>Health inequalities and COVID-19 mortality</vt:lpstr>
      <vt:lpstr>Mapping tutorial</vt:lpstr>
      <vt:lpstr>Thank you for listening!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Geospatial modelling to assess drivers of infectious disease spread </dc:title>
  <dc:creator>Sabrina Li (staff)</dc:creator>
  <cp:lastModifiedBy>Sabrina Li (staff)</cp:lastModifiedBy>
  <cp:revision>1</cp:revision>
  <dcterms:created xsi:type="dcterms:W3CDTF">2023-03-15T18:34:08Z</dcterms:created>
  <dcterms:modified xsi:type="dcterms:W3CDTF">2023-03-17T17:31:52Z</dcterms:modified>
</cp:coreProperties>
</file>